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71"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7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3FBF6-C407-4068-A6AF-E642CA1CCB46}" v="2" dt="2024-11-07T14:45:35.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1565" autoAdjust="0"/>
  </p:normalViewPr>
  <p:slideViewPr>
    <p:cSldViewPr snapToGrid="0">
      <p:cViewPr varScale="1">
        <p:scale>
          <a:sx n="138" d="100"/>
          <a:sy n="138" d="100"/>
        </p:scale>
        <p:origin x="1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 During 2022 to 2023, rates of reported CS among live births increased in 30 states and two territories.</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27 cases (0.7%) were neonatal/infant deaths, 252 cases (6.5%) were stillbirths, 1,295 cases (33.4%) were born alive with CS-related signs or symptoms, 2,282 cases (58.8%) were born alive with no documented CS-related signs or symptoms, and 26 cases (0.7%) were missing information on vital status.</a:t>
            </a:r>
          </a:p>
          <a:p>
            <a:pPr marL="0" lvl="0" indent="0">
              <a:buNone/>
            </a:pPr>
            <a:endParaRPr dirty="0"/>
          </a:p>
          <a:p>
            <a:pPr marL="0" lvl="0" indent="0">
              <a:buNone/>
            </a:pPr>
            <a:r>
              <a:rPr dirty="0"/>
              <a:t>In 2023, there were 279 CS-related deaths (252 stillbirths and 27 neonatal/infant deaths), a decrease of 3.1% from 2022 (288 to 279) and an increase of 113.0% from 2019 (131 to 279).</a:t>
            </a:r>
          </a:p>
          <a:p>
            <a:pPr marL="0" lvl="0" indent="0">
              <a:buNone/>
            </a:pPr>
            <a:endParaRPr dirty="0"/>
          </a:p>
          <a:p>
            <a:pPr marL="0" lvl="0" indent="0">
              <a:buNone/>
            </a:pPr>
            <a:r>
              <a:rPr dirty="0"/>
              <a:t>The number of infants reported with CS who were born alive with CS-related signs and symptoms decreased 9.3% from 2022 to 2023 (1,428 to 1,295) and increased 81.1% from 2019 to 2023 (715 to 1,295).</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Vital Status and Clinical Signs and Symptoms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252 CS-related stillbirths were reported, an increase of 6.3% since 2022 and an increase of 800.0% since 2014.</a:t>
            </a:r>
          </a:p>
          <a:p>
            <a:pPr marL="0" lvl="0" indent="0">
              <a:buNone/>
            </a:pPr>
            <a:endParaRPr dirty="0"/>
          </a:p>
          <a:p>
            <a:pPr marL="0" lvl="0" indent="0">
              <a:buNone/>
            </a:pPr>
            <a:r>
              <a:rPr dirty="0"/>
              <a:t>In 2023, 27 CS-related neonatal/infant deaths were reported, a decrease of 47.1% since 2022 and an increase of 237.5% since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Reported Stillbirths and Neonatal/Infant Deaths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most common missed prevention opportunity among birth parents of infants with CS was no documented timely test (n = 1,648; 42.5%), followed by no treatment or non-documented treatment (n = 872; 22.5%).</a:t>
            </a:r>
          </a:p>
          <a:p>
            <a:pPr marL="0" lvl="0" indent="0">
              <a:buNone/>
            </a:pPr>
            <a:endParaRPr dirty="0"/>
          </a:p>
          <a:p>
            <a:pPr marL="0" lvl="0" indent="0">
              <a:buNone/>
            </a:pPr>
            <a:r>
              <a:rPr dirty="0"/>
              <a:t>These “missed opportunities” for prevention of CS correspond to critical elements in the cascade of care for syphilis in pregnancy, including timely screening and adequate and timely treatment. Barriers at each step are multifactorial and are frequently related to structural and systematic issues such as housing status and healthcare access, along with </a:t>
            </a:r>
            <a:r>
              <a:rPr dirty="0" err="1"/>
              <a:t>syndemics</a:t>
            </a:r>
            <a:r>
              <a:rPr dirty="0"/>
              <a:t> such as substance use disorder. These issues are often beyond the capacity of individual providers to address, and require focused, multi-stakeholder policy interventions.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Receipt of Testing and Treatment by Pregnant Person with CS Outcome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congenital syphilis (CS) began in 1941, and CS was made a nationally notifiable condition in 1944. There was a significant change in the CS case definition in the 1990s and rates before versus after the case definition change should be interpreted with caution.</a:t>
            </a:r>
          </a:p>
          <a:p>
            <a:pPr marL="0" lvl="0" indent="0">
              <a:buNone/>
            </a:pPr>
            <a:endParaRPr dirty="0"/>
          </a:p>
          <a:p>
            <a:pPr marL="0" lvl="0" indent="0">
              <a:buNone/>
            </a:pPr>
            <a:r>
              <a:rPr dirty="0"/>
              <a:t>In 2023, there were a total of 3,882 cases of CS reported among states and the District of Columbia for a rate of 105.8 per 100,000 live births.</a:t>
            </a:r>
          </a:p>
          <a:p>
            <a:pPr marL="0" lvl="0" indent="0">
              <a:buNone/>
            </a:pPr>
            <a:endParaRPr dirty="0"/>
          </a:p>
          <a:p>
            <a:pPr marL="0" lvl="0" indent="0">
              <a:buNone/>
            </a:pPr>
            <a:r>
              <a:rPr dirty="0"/>
              <a:t>During 2022 to 2023, the rate of reported CS increased 2.9% (from 102.8 to 105.8 per 100,000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(US 1941-2023).xlsx”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cases of CS increased 3.0% (3,769 to 3,882 cases), concurrent with a 6.8% increase (78.0 to 83.3 per 100,000) in the rate of syphilis (all stages) among women aged 15 to 44 years and a 7.3% decrease (19.1 to 17.7 per 100,000) in the rate of primary and secondary (P&amp;S) syphilis among women aged 15 to 44 years.</a:t>
            </a:r>
          </a:p>
          <a:p>
            <a:pPr marL="0" lvl="0" indent="0">
              <a:buNone/>
            </a:pPr>
            <a:endParaRPr dirty="0"/>
          </a:p>
          <a:p>
            <a:pPr marL="0" lvl="0" indent="0">
              <a:buNone/>
            </a:pPr>
            <a:r>
              <a:rPr dirty="0"/>
              <a:t>During 2014 to 2023, the number of cases of CS increased 740.3% (462 to 3,882 cases), concurrent with a 499.3% increase (13.9 to 83.3 per 100,000) in the rate of syphilis (all stages) among women aged 15 to 44 years and a 580.8% increase (2.6 to 17.7 per 100,000) in the rate of P&amp;S syphilis among women aged 15 to 44 years.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Syphilis Rates Women 15-44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women reported with syphilis (all stages) who were pregnant increased 3.0% (from 9,823 to 10,121). During the same time period, the number of reported cases of CS increased 3.0% (from 3,769 to 3,882).</a:t>
            </a:r>
          </a:p>
          <a:p>
            <a:pPr marL="0" lvl="0" indent="0">
              <a:buNone/>
            </a:pPr>
            <a:endParaRPr dirty="0"/>
          </a:p>
          <a:p>
            <a:pPr marL="0" lvl="0" indent="0">
              <a:buNone/>
            </a:pPr>
            <a:r>
              <a:rPr dirty="0"/>
              <a:t>During 2019 to 2023, the number of women reported with syphilis (all stages) who were pregnant increased 104.4% (from 4,951 to 10,121). During the same time period, the number of reported cases of CS increased 106.1% (from 1,884 to 3,882).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and Syphilis - Cases Pregnant Women and CS Cases by Year of Birth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Rates of reported CS among states reporting any cases ranged from 5.7 cases per 100,000 live births in Connecticut to 482.1 cases per 100,000 live births in South Dakota. No cases of CS were reported in Idaho and Vermont. The rate of reported CS in DC was 61.9 per 100,000 live births.</a:t>
            </a:r>
          </a:p>
          <a:p>
            <a:pPr marL="0" lvl="0" indent="0">
              <a:buNone/>
            </a:pPr>
            <a:endParaRPr dirty="0"/>
          </a:p>
          <a:p>
            <a:pPr marL="0" lvl="0" indent="0">
              <a:buNone/>
            </a:pPr>
            <a:r>
              <a:rPr dirty="0"/>
              <a:t>Including data from US territories, there were a total of 3,910 cases of CS reported for a rate of 105.9 per 100,000 live births in 2023. Among US territories reporting any cases, rates of reported CS ranged from 39.7 cases per 100,000 live births in Guam to 141.3 cases per 100,000 live births in Puerto Rico. No cases of CS were reported in American Samoa, the Commonwealth of the Northern Mariana Islands, or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and on interpreting reported rates in US territories.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algn="ctr"/>
            <a:r>
              <a:rPr lang="en-US" sz="2000" b="1" i="0" u="none" strike="noStrike" dirty="0">
                <a:solidFill>
                  <a:srgbClr val="000000"/>
                </a:solidFill>
                <a:effectLst/>
                <a:latin typeface="Calibri" panose="020F0502020204030204" pitchFamily="34" charset="0"/>
              </a:rPr>
              <a:t>Congenital Syphilis</a:t>
            </a:r>
            <a:endParaRPr lang="en-US" sz="2000" dirty="0"/>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 and 2023</a:t>
            </a:r>
          </a:p>
        </p:txBody>
      </p:sp>
      <p:pic>
        <p:nvPicPr>
          <p:cNvPr id="3" name="Picture 1" descr="United States map showing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2014–2023</a:t>
            </a:r>
          </a:p>
        </p:txBody>
      </p:sp>
      <p:pic>
        <p:nvPicPr>
          <p:cNvPr id="3" name="Picture 1" descr="Animated map of the United States showing rates of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 and 2023</a:t>
            </a:r>
          </a:p>
        </p:txBody>
      </p:sp>
      <p:pic>
        <p:nvPicPr>
          <p:cNvPr id="3" name="Picture 1" descr="United States map showing rates of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and Year, United States, 2019–2023</a:t>
            </a:r>
          </a:p>
        </p:txBody>
      </p:sp>
      <p:pic>
        <p:nvPicPr>
          <p:cNvPr id="3" name="Picture 1" descr="Area plot showing number of cases of congenital syphilis by vital status and clinical signs and symptoms of infection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Neonates/infants with signs and/or symptoms of congenital syphilis (CS) have documentation of at least one of the following: long bone changes consistent with CS, snuffles, condylomata lata, syphilitic skin rash, pseudoparalysis, hepatosplenomegaly, edema, jaundice due to syphilitic hepatitis, reactive CSF-VDRL, elevated CSF WBC or protein values, or evidence of direct detection of </a:t>
            </a:r>
            <a:r>
              <a:rPr i="1"/>
              <a:t>T. pallidum</a:t>
            </a:r>
            <a:r>
              <a:t>.</a:t>
            </a:r>
          </a:p>
          <a:p>
            <a:pPr marL="0" lvl="0" indent="0">
              <a:buNone/>
            </a:pPr>
            <a:r>
              <a:rPr b="1"/>
              <a:t>NOTE:</a:t>
            </a:r>
            <a:r>
              <a:t> Of the 14,579 congenital syphilis cases reported during 2019 to 2023, 53 (0.4%) did not have sufficient information to be categorized.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Stillbirths and Neonatal/Infant Deaths by Year, United States, 2014–2023</a:t>
            </a:r>
          </a:p>
        </p:txBody>
      </p:sp>
      <p:pic>
        <p:nvPicPr>
          <p:cNvPr id="3" name="Picture 1" descr="Stacked bar chart showing the number of reported congenital syphilis-related stillbirths and death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Distribution of Receipt of Testing and Treatment by Pregnant Persons with a Congenital Syphilis Outcome, United States, 2023</a:t>
            </a:r>
          </a:p>
        </p:txBody>
      </p:sp>
      <p:pic>
        <p:nvPicPr>
          <p:cNvPr id="3" name="Picture 1" descr="Ribbon plot showing the distribution of missed prevention opportunities among mothers of infants with congenital syphili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Cases with insufficient data to assign a likely missed opportunity were due to missing or incomplete data in case notification data at CDC. More complete data on these cases may be available at the jurisdictional level, allowing for ascertainment of the likely missed opportunity.</a:t>
            </a:r>
          </a:p>
          <a:p>
            <a:pPr marL="0" lvl="0" indent="0">
              <a:buNone/>
            </a:pPr>
            <a:r>
              <a:rPr b="1"/>
              <a:t>NOTE:</a:t>
            </a:r>
            <a:r>
              <a:t> Percentages represent the number of congenital syphilis (CS) cases among the 3,882 total CS cases reported among states and the District of Columbia in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United States, 1941–2023</a:t>
            </a:r>
          </a:p>
        </p:txBody>
      </p:sp>
      <p:pic>
        <p:nvPicPr>
          <p:cNvPr id="3" name="Picture 1" descr="Line graph showing rates of reported cases of congenital syphilis from 1941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Year of Birth and Rates of Reported Cases of Primary and Secondary Syphilis and Syphilis (All Stages) Among Women Aged 15–44 Years, United States, 2014–2023</a:t>
            </a:r>
          </a:p>
        </p:txBody>
      </p:sp>
      <p:pic>
        <p:nvPicPr>
          <p:cNvPr id="3" name="Picture 1" descr="Bar graph showing reported cases of congenital syphilis by year of birth and rates of reported cases of primary and secondary syphilis among women aged 15 to 44 years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CS = Congenital syphilis; P&amp;S Syphilis = Primary and secondary syphilis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Syphilis — Reported Cases of Syphilis (All Stages) among Pregnant Women and Reported Cases of Congenital Syphilis by Year of Birth, United States, 2019–2023</a:t>
            </a:r>
          </a:p>
        </p:txBody>
      </p:sp>
      <p:pic>
        <p:nvPicPr>
          <p:cNvPr id="3" name="Picture 1" descr="Bar chart displaying the number of cases of syphilis among women by pregnancy status and number of reported cases of congenital syphilis during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Jurisdiction, United States and Territories, 2023</a:t>
            </a:r>
          </a:p>
        </p:txBody>
      </p:sp>
      <p:pic>
        <p:nvPicPr>
          <p:cNvPr id="3" name="Picture 1" descr="United States map showing rates of reported cases of congenital syphili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2014–2023</a:t>
            </a:r>
          </a:p>
        </p:txBody>
      </p:sp>
      <p:pic>
        <p:nvPicPr>
          <p:cNvPr id="3" name="Picture 1" descr="Animated map of the United States showing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F71D4C-B136-4765-832E-C0C8B5550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3.xml><?xml version="1.0" encoding="utf-8"?>
<ds:datastoreItem xmlns:ds="http://schemas.openxmlformats.org/officeDocument/2006/customXml" ds:itemID="{98FF48F8-BA47-4542-80D8-0435BA3AE938}">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docProps/app.xml><?xml version="1.0" encoding="utf-8"?>
<Properties xmlns="http://schemas.openxmlformats.org/officeDocument/2006/extended-properties" xmlns:vt="http://schemas.openxmlformats.org/officeDocument/2006/docPropsVTypes">
  <TotalTime>17</TotalTime>
  <Words>6252</Words>
  <Application>Microsoft Macintosh PowerPoint</Application>
  <PresentationFormat>On-screen Show (16:9)</PresentationFormat>
  <Paragraphs>220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Sexually Transmitted Infections</vt:lpstr>
      <vt:lpstr>Congenital Syphilis — Rates of Reported Cases by Year of Birth, United States, 1941–2023</vt:lpstr>
      <vt:lpstr>Congenital Syphilis — Reported Cases by Year of Birth and Rates of Reported Cases of Primary and Secondary Syphilis and Syphilis (All Stages) Among Women Aged 15–44 Years, United States, 2014–2023</vt:lpstr>
      <vt:lpstr>Syphilis — Reported Cases of Syphilis (All Stages) among Pregnant Women and Reported Cases of Congenital Syphilis by Year of Birth, United States, 2019–2023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Congenital Syphilis — Rates of Reported Cases by Jurisdiction, United States and Territories, 2023</vt:lpstr>
      <vt:lpstr>Congenital Syphilis — Reported Cases by Year of Birth and Jurisdiction, United States and Territories, 2014–2023</vt:lpstr>
      <vt:lpstr>Congenital Syphilis — Reported Cases by Year of Birth and Jurisdiction, United States and Territories, 2014 and 2023</vt:lpstr>
      <vt:lpstr>Congenital Syphilis — Rates of Reported Cases by Year of Birth and Jurisdiction, United States and Territories, 2014–2023</vt:lpstr>
      <vt:lpstr>Congenital Syphilis — Rates of Reported Cases by Year of Birth and Jurisdiction, United States and Territories, 2014 and 2023</vt:lpstr>
      <vt:lpstr>Congenital Syphilis — Reported Cases by Vital Status and Clinical Signs and Symptoms* of Infection and Year, United States, 2019–2023</vt:lpstr>
      <vt:lpstr>Congenital Syphilis — Reported Stillbirths and Neonatal/Infant Deaths by Year, United States, 2014–2023</vt:lpstr>
      <vt:lpstr>Congenital Syphilis — Distribution of Receipt of Testing and Treatment by Pregnant Persons with a Congenital Syphilis Outcome,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Huang, Amy</cp:lastModifiedBy>
  <cp:revision>3</cp:revision>
  <dcterms:created xsi:type="dcterms:W3CDTF">2024-10-24T16:17:16Z</dcterms:created>
  <dcterms:modified xsi:type="dcterms:W3CDTF">2025-02-03T15:17:51Z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